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286" r:id="rId3"/>
    <p:sldId id="283" r:id="rId4"/>
    <p:sldId id="305" r:id="rId5"/>
    <p:sldId id="306" r:id="rId6"/>
    <p:sldId id="307" r:id="rId7"/>
    <p:sldId id="317" r:id="rId8"/>
    <p:sldId id="318" r:id="rId9"/>
    <p:sldId id="319" r:id="rId10"/>
    <p:sldId id="331" r:id="rId11"/>
    <p:sldId id="332" r:id="rId12"/>
    <p:sldId id="335" r:id="rId13"/>
    <p:sldId id="321" r:id="rId14"/>
    <p:sldId id="336" r:id="rId15"/>
    <p:sldId id="322" r:id="rId16"/>
    <p:sldId id="320" r:id="rId17"/>
    <p:sldId id="328" r:id="rId18"/>
    <p:sldId id="309" r:id="rId19"/>
    <p:sldId id="311" r:id="rId20"/>
    <p:sldId id="334" r:id="rId21"/>
    <p:sldId id="303" r:id="rId22"/>
    <p:sldId id="263" r:id="rId23"/>
    <p:sldId id="300" r:id="rId24"/>
    <p:sldId id="265" r:id="rId25"/>
    <p:sldId id="33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8C22"/>
    <a:srgbClr val="260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03"/>
    <p:restoredTop sz="92077" autoAdjust="0"/>
  </p:normalViewPr>
  <p:slideViewPr>
    <p:cSldViewPr>
      <p:cViewPr varScale="1">
        <p:scale>
          <a:sx n="113" d="100"/>
          <a:sy n="113" d="100"/>
        </p:scale>
        <p:origin x="200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487571166654208"/>
          <c:y val="3.5816031224810842E-2"/>
          <c:w val="0.86888695484286338"/>
          <c:h val="0.5152804673618788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Sheet1!$B$98</c:f>
              <c:strCache>
                <c:ptCount val="1"/>
                <c:pt idx="0">
                  <c:v>Maize for home consumption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Sheet1!$A$99:$A$104</c:f>
              <c:strCache>
                <c:ptCount val="6"/>
                <c:pt idx="0">
                  <c:v>Apply insecticides</c:v>
                </c:pt>
                <c:pt idx="1">
                  <c:v>Do not apply insecticides at all</c:v>
                </c:pt>
                <c:pt idx="2">
                  <c:v>No insecticides if for short storage </c:v>
                </c:pt>
                <c:pt idx="3">
                  <c:v>Sort and store the undamaged cobs</c:v>
                </c:pt>
                <c:pt idx="4">
                  <c:v>Mix damaged and undamaged cobs</c:v>
                </c:pt>
                <c:pt idx="5">
                  <c:v>Store in Hermetic bags</c:v>
                </c:pt>
              </c:strCache>
            </c:strRef>
          </c:cat>
          <c:val>
            <c:numRef>
              <c:f>Sheet1!$B$99:$B$104</c:f>
              <c:numCache>
                <c:formatCode>General</c:formatCode>
                <c:ptCount val="6"/>
                <c:pt idx="0">
                  <c:v>31.43</c:v>
                </c:pt>
                <c:pt idx="1">
                  <c:v>38.1</c:v>
                </c:pt>
                <c:pt idx="2">
                  <c:v>11.43</c:v>
                </c:pt>
                <c:pt idx="3">
                  <c:v>6.67</c:v>
                </c:pt>
                <c:pt idx="4">
                  <c:v>0</c:v>
                </c:pt>
                <c:pt idx="5">
                  <c:v>12.38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18-3F47-A549-92C67C21C07A}"/>
            </c:ext>
          </c:extLst>
        </c:ser>
        <c:ser>
          <c:idx val="1"/>
          <c:order val="1"/>
          <c:tx>
            <c:strRef>
              <c:f>Sheet1!$C$98</c:f>
              <c:strCache>
                <c:ptCount val="1"/>
                <c:pt idx="0">
                  <c:v>Maize for sale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strRef>
              <c:f>Sheet1!$A$99:$A$104</c:f>
              <c:strCache>
                <c:ptCount val="6"/>
                <c:pt idx="0">
                  <c:v>Apply insecticides</c:v>
                </c:pt>
                <c:pt idx="1">
                  <c:v>Do not apply insecticides at all</c:v>
                </c:pt>
                <c:pt idx="2">
                  <c:v>No insecticides if for short storage </c:v>
                </c:pt>
                <c:pt idx="3">
                  <c:v>Sort and store the undamaged cobs</c:v>
                </c:pt>
                <c:pt idx="4">
                  <c:v>Mix damaged and undamaged cobs</c:v>
                </c:pt>
                <c:pt idx="5">
                  <c:v>Store in Hermetic bags</c:v>
                </c:pt>
              </c:strCache>
            </c:strRef>
          </c:cat>
          <c:val>
            <c:numRef>
              <c:f>Sheet1!$C$99:$C$104</c:f>
              <c:numCache>
                <c:formatCode>General</c:formatCode>
                <c:ptCount val="6"/>
                <c:pt idx="0">
                  <c:v>60.19</c:v>
                </c:pt>
                <c:pt idx="1">
                  <c:v>29.02</c:v>
                </c:pt>
                <c:pt idx="2">
                  <c:v>2.91</c:v>
                </c:pt>
                <c:pt idx="3">
                  <c:v>0</c:v>
                </c:pt>
                <c:pt idx="4">
                  <c:v>5.83</c:v>
                </c:pt>
                <c:pt idx="5">
                  <c:v>1.94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18-3F47-A549-92C67C21C0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684312528"/>
        <c:axId val="-684307088"/>
        <c:axId val="0"/>
      </c:bar3DChart>
      <c:catAx>
        <c:axId val="-684312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84307088"/>
        <c:crosses val="autoZero"/>
        <c:auto val="1"/>
        <c:lblAlgn val="ctr"/>
        <c:lblOffset val="100"/>
        <c:noMultiLvlLbl val="0"/>
      </c:catAx>
      <c:valAx>
        <c:axId val="-684307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 (n=105)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84312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868556271525385"/>
          <c:y val="0.84691482562638631"/>
          <c:w val="0.64093253527385841"/>
          <c:h val="8.350283973700613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Quality aspects evaluated by farmers during storage inspection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Sheet1!$B$156</c:f>
              <c:strCache>
                <c:ptCount val="1"/>
                <c:pt idx="0">
                  <c:v>Farmers, Yes (n =106)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Sheet1!$A$157:$A$174</c:f>
              <c:strCache>
                <c:ptCount val="12"/>
                <c:pt idx="0">
                  <c:v>Grain moisture</c:v>
                </c:pt>
                <c:pt idx="1">
                  <c:v>Insect damaged grain</c:v>
                </c:pt>
                <c:pt idx="2">
                  <c:v>Rotten and diseased grains</c:v>
                </c:pt>
                <c:pt idx="3">
                  <c:v>Discolored grains</c:v>
                </c:pt>
                <c:pt idx="4">
                  <c:v>Live insect</c:v>
                </c:pt>
                <c:pt idx="5">
                  <c:v>Rodents</c:v>
                </c:pt>
                <c:pt idx="6">
                  <c:v>Rodent damaged grains</c:v>
                </c:pt>
                <c:pt idx="7">
                  <c:v>Unpleasant smell</c:v>
                </c:pt>
                <c:pt idx="8">
                  <c:v>Mouldy grains</c:v>
                </c:pt>
                <c:pt idx="9">
                  <c:v>Termite </c:v>
                </c:pt>
                <c:pt idx="10">
                  <c:v>Smell of pesticide</c:v>
                </c:pt>
                <c:pt idx="11">
                  <c:v>Filth </c:v>
                </c:pt>
              </c:strCache>
            </c:strRef>
          </c:cat>
          <c:val>
            <c:numRef>
              <c:f>Sheet1!$B$157:$B$174</c:f>
              <c:numCache>
                <c:formatCode>General</c:formatCode>
                <c:ptCount val="12"/>
                <c:pt idx="0">
                  <c:v>20.16</c:v>
                </c:pt>
                <c:pt idx="1">
                  <c:v>33.33</c:v>
                </c:pt>
                <c:pt idx="2">
                  <c:v>6.2</c:v>
                </c:pt>
                <c:pt idx="3">
                  <c:v>0.78</c:v>
                </c:pt>
                <c:pt idx="4">
                  <c:v>77.5</c:v>
                </c:pt>
                <c:pt idx="5">
                  <c:v>85.7</c:v>
                </c:pt>
                <c:pt idx="6">
                  <c:v>30.2</c:v>
                </c:pt>
                <c:pt idx="7">
                  <c:v>1.55</c:v>
                </c:pt>
                <c:pt idx="8">
                  <c:v>10.85</c:v>
                </c:pt>
                <c:pt idx="9">
                  <c:v>0.78</c:v>
                </c:pt>
                <c:pt idx="10">
                  <c:v>0.78</c:v>
                </c:pt>
                <c:pt idx="11">
                  <c:v>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4B-FD4C-AFC7-CCA1851800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684301552"/>
        <c:axId val="-684303728"/>
      </c:barChart>
      <c:catAx>
        <c:axId val="-68430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84303728"/>
        <c:crosses val="autoZero"/>
        <c:auto val="1"/>
        <c:lblAlgn val="ctr"/>
        <c:lblOffset val="100"/>
        <c:noMultiLvlLbl val="0"/>
      </c:catAx>
      <c:valAx>
        <c:axId val="-684303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 (n =106)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84301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Maize quality aspects assessed by aggregators and traders during purchase</a:t>
            </a:r>
          </a:p>
        </c:rich>
      </c:tx>
      <c:layout>
        <c:manualLayout>
          <c:xMode val="edge"/>
          <c:yMode val="edge"/>
          <c:x val="0.15798386669157974"/>
          <c:y val="3.71303773264958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Sheet1!$C$156</c:f>
              <c:strCache>
                <c:ptCount val="1"/>
                <c:pt idx="0">
                  <c:v>Aggregators and processors (n =23)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Sheet1!$A$157:$A$174</c:f>
              <c:strCache>
                <c:ptCount val="15"/>
                <c:pt idx="0">
                  <c:v>Grain moisture</c:v>
                </c:pt>
                <c:pt idx="1">
                  <c:v>Insect damaged grain</c:v>
                </c:pt>
                <c:pt idx="2">
                  <c:v>Rotten and diseased grains</c:v>
                </c:pt>
                <c:pt idx="3">
                  <c:v>Discolored grains</c:v>
                </c:pt>
                <c:pt idx="4">
                  <c:v>Live insect</c:v>
                </c:pt>
                <c:pt idx="5">
                  <c:v>Unpleasant smell</c:v>
                </c:pt>
                <c:pt idx="6">
                  <c:v>Inorganic matter</c:v>
                </c:pt>
                <c:pt idx="7">
                  <c:v>Chaff and broken cobs</c:v>
                </c:pt>
                <c:pt idx="8">
                  <c:v>Broken grains</c:v>
                </c:pt>
                <c:pt idx="9">
                  <c:v>Mouldy grains</c:v>
                </c:pt>
                <c:pt idx="10">
                  <c:v>Smell of pesticide</c:v>
                </c:pt>
                <c:pt idx="11">
                  <c:v>Other coloured</c:v>
                </c:pt>
                <c:pt idx="12">
                  <c:v>Immature grain </c:v>
                </c:pt>
                <c:pt idx="13">
                  <c:v>Aflatoxin</c:v>
                </c:pt>
                <c:pt idx="14">
                  <c:v>Filth </c:v>
                </c:pt>
              </c:strCache>
            </c:strRef>
          </c:cat>
          <c:val>
            <c:numRef>
              <c:f>Sheet1!$C$157:$C$174</c:f>
              <c:numCache>
                <c:formatCode>General</c:formatCode>
                <c:ptCount val="15"/>
                <c:pt idx="0">
                  <c:v>10.08</c:v>
                </c:pt>
                <c:pt idx="1">
                  <c:v>13.95</c:v>
                </c:pt>
                <c:pt idx="2">
                  <c:v>11.63</c:v>
                </c:pt>
                <c:pt idx="3">
                  <c:v>5.43</c:v>
                </c:pt>
                <c:pt idx="4">
                  <c:v>12.4</c:v>
                </c:pt>
                <c:pt idx="5">
                  <c:v>6.2</c:v>
                </c:pt>
                <c:pt idx="6">
                  <c:v>8.5</c:v>
                </c:pt>
                <c:pt idx="7">
                  <c:v>10.85</c:v>
                </c:pt>
                <c:pt idx="8">
                  <c:v>8.5299999999999994</c:v>
                </c:pt>
                <c:pt idx="9">
                  <c:v>6.98</c:v>
                </c:pt>
                <c:pt idx="10">
                  <c:v>1.55</c:v>
                </c:pt>
                <c:pt idx="11">
                  <c:v>5.43</c:v>
                </c:pt>
                <c:pt idx="12">
                  <c:v>8.5299999999999994</c:v>
                </c:pt>
                <c:pt idx="13">
                  <c:v>1.55</c:v>
                </c:pt>
                <c:pt idx="14">
                  <c:v>8.5299999999999994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82-6C44-9DE3-8A083E61EB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684306000"/>
        <c:axId val="-684308176"/>
      </c:barChart>
      <c:catAx>
        <c:axId val="-68430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84308176"/>
        <c:crosses val="autoZero"/>
        <c:auto val="1"/>
        <c:lblAlgn val="ctr"/>
        <c:lblOffset val="100"/>
        <c:noMultiLvlLbl val="0"/>
      </c:catAx>
      <c:valAx>
        <c:axId val="-684308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Percent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84306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ED479-06FF-41A4-999A-774F4663C621}" type="datetimeFigureOut">
              <a:rPr lang="en-GB" smtClean="0"/>
              <a:pPr/>
              <a:t>06/07/2018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B3924-0472-4692-9BBD-C72027CBE9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513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B3924-0472-4692-9BBD-C72027CBE9C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912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9713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349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3063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468844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63244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ADBD05-2300-44CA-BB57-F1B6AB863E39}" type="datetimeFigureOut">
              <a:rPr lang="en-US" smtClean="0"/>
              <a:t>7/6/18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4F78031-7DA0-4F83-9B5E-ACD5561BD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24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60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8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1340768"/>
            <a:ext cx="9144000" cy="936104"/>
          </a:xfrm>
        </p:spPr>
        <p:txBody>
          <a:bodyPr/>
          <a:lstStyle/>
          <a:p>
            <a:r>
              <a:rPr lang="en-GB" sz="2000" dirty="0"/>
              <a:t> </a:t>
            </a:r>
            <a:r>
              <a:rPr lang="en-GB" sz="2000" b="1" dirty="0"/>
              <a:t>Enhancing partnership among Africa RISING, NAFAKA and TUBORESHE CHAKULA Program for fast-tracking delivery and scaling of agricultural technologies in Tanzania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01316" y="3861048"/>
            <a:ext cx="7848872" cy="648072"/>
          </a:xfrm>
        </p:spPr>
        <p:txBody>
          <a:bodyPr/>
          <a:lstStyle/>
          <a:p>
            <a:r>
              <a:rPr lang="en-US" sz="2000" b="1" dirty="0">
                <a:latin typeface="Gill Sans"/>
              </a:rPr>
              <a:t>Christopher Mutungi, Audifas Gaspar, Adebayo Abass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8111" y="2818541"/>
            <a:ext cx="70922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>
                <a:solidFill>
                  <a:srgbClr val="C00000"/>
                </a:solidFill>
              </a:rPr>
              <a:t>Reducing food waste and spoilage through Postharvest Management</a:t>
            </a:r>
            <a:r>
              <a:rPr lang="en-GB" sz="2400" b="1" i="1" dirty="0"/>
              <a:t> 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2339752" y="473791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Planning and Review Meeting</a:t>
            </a:r>
          </a:p>
          <a:p>
            <a:pPr algn="ctr"/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RAMADA HOTEL</a:t>
            </a:r>
          </a:p>
          <a:p>
            <a:pPr algn="ctr"/>
            <a:r>
              <a:rPr lang="en-US" b="1" dirty="0"/>
              <a:t>June 26, 2018</a:t>
            </a:r>
          </a:p>
        </p:txBody>
      </p:sp>
    </p:spTree>
    <p:extLst>
      <p:ext uri="{BB962C8B-B14F-4D97-AF65-F5344CB8AC3E}">
        <p14:creationId xmlns:p14="http://schemas.microsoft.com/office/powerpoint/2010/main" val="1421824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9324" y="1989170"/>
            <a:ext cx="5256584" cy="305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A trainers manual on postharvest operations and quality specifications for rice  </a:t>
            </a:r>
          </a:p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Translated into Swahili</a:t>
            </a:r>
          </a:p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Target group: rice farmers, traders and processors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908" y="1674026"/>
            <a:ext cx="1828568" cy="2414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647" y="3740419"/>
            <a:ext cx="2055956" cy="2708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61553" y="1379449"/>
            <a:ext cx="7776863" cy="4653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dirty="0">
                <a:solidFill>
                  <a:srgbClr val="FF0000"/>
                </a:solidFill>
                <a:latin typeface="Gill Sans"/>
              </a:rPr>
              <a:t>2. Training materials developed</a:t>
            </a:r>
          </a:p>
        </p:txBody>
      </p:sp>
    </p:spTree>
    <p:extLst>
      <p:ext uri="{BB962C8B-B14F-4D97-AF65-F5344CB8AC3E}">
        <p14:creationId xmlns:p14="http://schemas.microsoft.com/office/powerpoint/2010/main" val="3654876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234763"/>
            <a:ext cx="2303040" cy="3020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60802" y="2414343"/>
            <a:ext cx="525658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A trainers manual on quality specifications for maize</a:t>
            </a:r>
          </a:p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Translated into Swahili</a:t>
            </a:r>
          </a:p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Target group: Maize farmers, traders and small processors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8224" y="3557789"/>
            <a:ext cx="2292479" cy="2996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61553" y="1379449"/>
            <a:ext cx="7776863" cy="4653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dirty="0">
                <a:solidFill>
                  <a:srgbClr val="FF0000"/>
                </a:solidFill>
                <a:latin typeface="Gill Sans"/>
              </a:rPr>
              <a:t>Training materials …..</a:t>
            </a:r>
          </a:p>
        </p:txBody>
      </p:sp>
    </p:spTree>
    <p:extLst>
      <p:ext uri="{BB962C8B-B14F-4D97-AF65-F5344CB8AC3E}">
        <p14:creationId xmlns:p14="http://schemas.microsoft.com/office/powerpoint/2010/main" val="1547975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0802" y="2414343"/>
            <a:ext cx="525658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Briefs on aflatoxins and the post-harvest management </a:t>
            </a:r>
          </a:p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Translated into Swahili</a:t>
            </a:r>
          </a:p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Target group: Maize farmers, traders and small processors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60802" y="1351486"/>
            <a:ext cx="7776863" cy="4653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dirty="0">
                <a:solidFill>
                  <a:srgbClr val="FF0000"/>
                </a:solidFill>
                <a:latin typeface="Gill Sans"/>
              </a:rPr>
              <a:t>Training materials …..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39681">
            <a:off x="5540743" y="1497553"/>
            <a:ext cx="1365576" cy="1971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4739">
            <a:off x="5113350" y="3991968"/>
            <a:ext cx="1452973" cy="2067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73092">
            <a:off x="7115703" y="1569863"/>
            <a:ext cx="1432879" cy="1992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7081">
            <a:off x="6958203" y="4081414"/>
            <a:ext cx="1415155" cy="1982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2457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700647"/>
            <a:ext cx="4125870" cy="232080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178" y="2132856"/>
            <a:ext cx="4190546" cy="345638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Grain quality parameters </a:t>
            </a:r>
          </a:p>
          <a:p>
            <a:pPr>
              <a:spcBef>
                <a:spcPts val="1200"/>
              </a:spcBef>
            </a:pPr>
            <a:r>
              <a:rPr lang="en-US" dirty="0"/>
              <a:t>Sampling and assessment of quality</a:t>
            </a:r>
          </a:p>
          <a:p>
            <a:pPr>
              <a:spcBef>
                <a:spcPts val="1200"/>
              </a:spcBef>
            </a:pPr>
            <a:r>
              <a:rPr lang="en-US" dirty="0"/>
              <a:t>East African grain standards/ specifications</a:t>
            </a:r>
          </a:p>
          <a:p>
            <a:pPr>
              <a:spcBef>
                <a:spcPts val="1200"/>
              </a:spcBef>
            </a:pPr>
            <a:r>
              <a:rPr lang="en-US" dirty="0"/>
              <a:t>Moisture management</a:t>
            </a:r>
          </a:p>
          <a:p>
            <a:pPr>
              <a:spcBef>
                <a:spcPts val="1200"/>
              </a:spcBef>
            </a:pPr>
            <a:r>
              <a:rPr lang="en-US" dirty="0"/>
              <a:t>Post-harvest Aflatoxin management</a:t>
            </a:r>
          </a:p>
          <a:p>
            <a:pPr>
              <a:spcBef>
                <a:spcPts val="1200"/>
              </a:spcBef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2432" y="1557026"/>
            <a:ext cx="7776863" cy="5040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dirty="0">
                <a:solidFill>
                  <a:srgbClr val="FF0000"/>
                </a:solidFill>
                <a:latin typeface="Gill Sans"/>
              </a:rPr>
              <a:t>3. Trained extension staff and PO leaders to train other farmers </a:t>
            </a:r>
          </a:p>
        </p:txBody>
      </p:sp>
    </p:spTree>
    <p:extLst>
      <p:ext uri="{BB962C8B-B14F-4D97-AF65-F5344CB8AC3E}">
        <p14:creationId xmlns:p14="http://schemas.microsoft.com/office/powerpoint/2010/main" val="194585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816954"/>
            <a:ext cx="7886700" cy="4351338"/>
          </a:xfrm>
        </p:spPr>
        <p:txBody>
          <a:bodyPr/>
          <a:lstStyle/>
          <a:p>
            <a:pPr marL="5715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>
                <a:latin typeface="Gill Sans"/>
              </a:rPr>
              <a:t>Enhance </a:t>
            </a:r>
            <a:r>
              <a:rPr lang="en-US" dirty="0">
                <a:solidFill>
                  <a:srgbClr val="FF0000"/>
                </a:solidFill>
                <a:latin typeface="Gill Sans"/>
              </a:rPr>
              <a:t>food safety </a:t>
            </a:r>
            <a:r>
              <a:rPr lang="en-US" dirty="0">
                <a:latin typeface="Gill Sans"/>
              </a:rPr>
              <a:t>by ensuring agreed limits for contaminants are not exceeded; </a:t>
            </a:r>
          </a:p>
          <a:p>
            <a:pPr marL="5715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>
                <a:latin typeface="Gill Sans"/>
              </a:rPr>
              <a:t>Improve </a:t>
            </a:r>
            <a:r>
              <a:rPr lang="en-US" dirty="0">
                <a:solidFill>
                  <a:srgbClr val="00B050"/>
                </a:solidFill>
                <a:latin typeface="Gill Sans"/>
              </a:rPr>
              <a:t>nutritional value </a:t>
            </a:r>
            <a:r>
              <a:rPr lang="en-US" dirty="0">
                <a:latin typeface="Gill Sans"/>
              </a:rPr>
              <a:t>by safe-guarding overall produce quality; </a:t>
            </a:r>
          </a:p>
          <a:p>
            <a:pPr marL="5715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>
                <a:latin typeface="Gill Sans"/>
              </a:rPr>
              <a:t>Better </a:t>
            </a:r>
            <a:r>
              <a:rPr lang="en-US" dirty="0">
                <a:solidFill>
                  <a:srgbClr val="7030A0"/>
                </a:solidFill>
                <a:latin typeface="Gill Sans"/>
              </a:rPr>
              <a:t>grain marketing </a:t>
            </a:r>
            <a:r>
              <a:rPr lang="en-US" dirty="0">
                <a:latin typeface="Gill Sans"/>
              </a:rPr>
              <a:t>by enabling producers and buyers to transparently determine the true worth of produce;</a:t>
            </a:r>
          </a:p>
          <a:p>
            <a:pPr marL="5715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>
                <a:solidFill>
                  <a:srgbClr val="FFC000"/>
                </a:solidFill>
                <a:latin typeface="Gill Sans"/>
              </a:rPr>
              <a:t>Incentivize farmers </a:t>
            </a:r>
            <a:r>
              <a:rPr lang="en-US" dirty="0">
                <a:latin typeface="Gill Sans"/>
              </a:rPr>
              <a:t>to adopt improved technologies to improve quality and reduce losses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60802" y="1351486"/>
            <a:ext cx="7776863" cy="4653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dirty="0">
                <a:solidFill>
                  <a:srgbClr val="FF0000"/>
                </a:solidFill>
                <a:latin typeface="Gill Sans"/>
              </a:rPr>
              <a:t>Aims…..</a:t>
            </a:r>
          </a:p>
        </p:txBody>
      </p:sp>
    </p:spTree>
    <p:extLst>
      <p:ext uri="{BB962C8B-B14F-4D97-AF65-F5344CB8AC3E}">
        <p14:creationId xmlns:p14="http://schemas.microsoft.com/office/powerpoint/2010/main" val="2713964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26" y="1484784"/>
            <a:ext cx="3829334" cy="2419964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484784"/>
            <a:ext cx="3840259" cy="2419964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15" y="4149080"/>
            <a:ext cx="3869645" cy="245648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192" y="4149080"/>
            <a:ext cx="3845091" cy="252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53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7776863" cy="504056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000" dirty="0">
                <a:solidFill>
                  <a:srgbClr val="FF0000"/>
                </a:solidFill>
                <a:latin typeface="Gill Sans"/>
              </a:rPr>
              <a:t>Numbers …..</a:t>
            </a:r>
          </a:p>
          <a:p>
            <a:pPr marL="342900" lvl="1" indent="0">
              <a:buNone/>
            </a:pPr>
            <a:endParaRPr lang="en-US" dirty="0">
              <a:solidFill>
                <a:srgbClr val="FF0000"/>
              </a:solidFill>
              <a:latin typeface="Gill Sans"/>
            </a:endParaRPr>
          </a:p>
          <a:p>
            <a:pPr marL="685800" lvl="2" indent="0">
              <a:buNone/>
            </a:pPr>
            <a:endParaRPr lang="en-US" sz="2000" dirty="0">
              <a:solidFill>
                <a:srgbClr val="FF0000"/>
              </a:solidFill>
              <a:latin typeface="Gill San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805192"/>
              </p:ext>
            </p:extLst>
          </p:nvPr>
        </p:nvGraphicFramePr>
        <p:xfrm>
          <a:off x="647562" y="2132857"/>
          <a:ext cx="7776868" cy="29524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2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2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2364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Districts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POs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PO Leaders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Extension staff (ES)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641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 (M)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(F)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(M)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(F)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Total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Youth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64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Momba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52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50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  <a:latin typeface="+mn-lt"/>
                        </a:rPr>
                        <a:t>Mbozi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28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46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64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Mufindi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13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26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  <a:latin typeface="+mn-lt"/>
                        </a:rPr>
                        <a:t>Waging’ombe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50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  <a:latin typeface="+mn-lt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149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36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37</a:t>
                      </a:r>
                      <a:endParaRPr lang="en-US" sz="1800" b="1" i="0" u="none" strike="noStrike" dirty="0">
                        <a:solidFill>
                          <a:srgbClr val="7030A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800" b="1" i="0" u="none" strike="noStrike" dirty="0">
                        <a:solidFill>
                          <a:srgbClr val="7030A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229</a:t>
                      </a:r>
                      <a:endParaRPr lang="en-US" sz="1800" b="1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506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36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  <a:latin typeface="+mn-lt"/>
                        </a:rPr>
                        <a:t>Percentage</a:t>
                      </a:r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65.07%</a:t>
                      </a:r>
                      <a:endParaRPr lang="en-US" sz="1800" b="1" i="0" u="none" strike="noStrike" dirty="0">
                        <a:solidFill>
                          <a:srgbClr val="00B0F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15.72%</a:t>
                      </a:r>
                      <a:endParaRPr lang="en-US" sz="1800" b="1" i="0" u="none" strike="noStrike" dirty="0">
                        <a:solidFill>
                          <a:srgbClr val="00B0F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16.16%</a:t>
                      </a:r>
                      <a:endParaRPr lang="en-US" sz="1800" b="1" i="0" u="none" strike="noStrike" dirty="0">
                        <a:solidFill>
                          <a:srgbClr val="00B0F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3.06%</a:t>
                      </a:r>
                      <a:endParaRPr lang="en-US" sz="1800" b="1" i="0" u="none" strike="noStrike" dirty="0">
                        <a:solidFill>
                          <a:srgbClr val="00B0F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rgbClr val="00B0F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23.00%</a:t>
                      </a:r>
                      <a:endParaRPr lang="en-US" sz="1800" b="1" i="0" u="none" strike="noStrike" dirty="0">
                        <a:solidFill>
                          <a:srgbClr val="00B0F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1814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7776863" cy="50405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>
                <a:solidFill>
                  <a:srgbClr val="FF0000"/>
                </a:solidFill>
                <a:latin typeface="Gill Sans"/>
              </a:rPr>
              <a:t>Numbers …..</a:t>
            </a:r>
          </a:p>
          <a:p>
            <a:pPr marL="342900" lvl="1" indent="0">
              <a:buNone/>
            </a:pPr>
            <a:endParaRPr lang="en-US" dirty="0">
              <a:solidFill>
                <a:srgbClr val="FF0000"/>
              </a:solidFill>
              <a:latin typeface="Gill Sans"/>
            </a:endParaRPr>
          </a:p>
          <a:p>
            <a:pPr marL="685800" lvl="2" indent="0">
              <a:buNone/>
            </a:pPr>
            <a:endParaRPr lang="en-US" dirty="0">
              <a:solidFill>
                <a:srgbClr val="FF0000"/>
              </a:solidFill>
              <a:latin typeface="Gill Sans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699836"/>
              </p:ext>
            </p:extLst>
          </p:nvPr>
        </p:nvGraphicFramePr>
        <p:xfrm>
          <a:off x="4788024" y="2132856"/>
          <a:ext cx="3888433" cy="20544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54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District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Men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Women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Total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Momba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1680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710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2390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Mbozi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1586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939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2525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Mufindi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282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400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682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+mn-lt"/>
                        </a:rPr>
                        <a:t>Waging’ombe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Total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3548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2049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5597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Percentage</a:t>
                      </a:r>
                      <a:r>
                        <a:rPr lang="en-US" sz="18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63.4%</a:t>
                      </a: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36.6%</a:t>
                      </a: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" name="Right Arrow 16"/>
          <p:cNvSpPr/>
          <p:nvPr/>
        </p:nvSpPr>
        <p:spPr>
          <a:xfrm rot="1250758">
            <a:off x="4041757" y="2867884"/>
            <a:ext cx="721350" cy="24190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280" y="2276872"/>
            <a:ext cx="3491543" cy="3429000"/>
          </a:xfrm>
          <a:prstGeom prst="rect">
            <a:avLst/>
          </a:prstGeom>
        </p:spPr>
      </p:pic>
      <p:sp>
        <p:nvSpPr>
          <p:cNvPr id="19" name="Right Arrow 18"/>
          <p:cNvSpPr/>
          <p:nvPr/>
        </p:nvSpPr>
        <p:spPr>
          <a:xfrm rot="1223033">
            <a:off x="3982117" y="4481423"/>
            <a:ext cx="2226778" cy="27985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1223033">
            <a:off x="3982116" y="5657937"/>
            <a:ext cx="2226778" cy="27985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Help 21">
            <a:hlinkClick r:id="" action="ppaction://noaction" highlightClick="1"/>
          </p:cNvPr>
          <p:cNvSpPr/>
          <p:nvPr/>
        </p:nvSpPr>
        <p:spPr>
          <a:xfrm>
            <a:off x="6372200" y="4730216"/>
            <a:ext cx="576064" cy="548680"/>
          </a:xfrm>
          <a:prstGeom prst="actionButtonHelp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Help 22">
            <a:hlinkClick r:id="" action="ppaction://noaction" highlightClick="1"/>
          </p:cNvPr>
          <p:cNvSpPr/>
          <p:nvPr/>
        </p:nvSpPr>
        <p:spPr>
          <a:xfrm>
            <a:off x="6372200" y="6053538"/>
            <a:ext cx="576064" cy="526591"/>
          </a:xfrm>
          <a:prstGeom prst="actionButtonHelp">
            <a:avLst/>
          </a:prstGeom>
          <a:solidFill>
            <a:srgbClr val="F68C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88236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Accomplished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104" y="3140968"/>
            <a:ext cx="3979069" cy="2696098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55887" y="1988567"/>
            <a:ext cx="3756606" cy="102075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Gill Sans"/>
              </a:rPr>
              <a:t>Moisture management - </a:t>
            </a:r>
            <a:r>
              <a:rPr lang="en-US" sz="2000" dirty="0" err="1">
                <a:latin typeface="Gill Sans"/>
              </a:rPr>
              <a:t>DryCard</a:t>
            </a:r>
            <a:r>
              <a:rPr lang="en-US" sz="2000" baseline="30000" dirty="0">
                <a:latin typeface="Gill Sans"/>
              </a:rPr>
              <a:t>®</a:t>
            </a:r>
            <a:r>
              <a:rPr lang="en-US" sz="2000" dirty="0">
                <a:latin typeface="Gill Sans"/>
              </a:rPr>
              <a:t> STRIP (Postharvest Innovation Lab – UC DAVIS).</a:t>
            </a:r>
          </a:p>
          <a:p>
            <a:pPr marL="0" indent="0">
              <a:buNone/>
            </a:pPr>
            <a:endParaRPr lang="en-US" sz="2000" dirty="0">
              <a:latin typeface="Gill Sans"/>
            </a:endParaRPr>
          </a:p>
          <a:p>
            <a:pPr marL="457200" lvl="1" indent="0">
              <a:buNone/>
            </a:pPr>
            <a:endParaRPr lang="en-US" sz="2000" dirty="0">
              <a:latin typeface="Gill Sans"/>
            </a:endParaRPr>
          </a:p>
          <a:p>
            <a:pPr marL="685800" lvl="2" indent="0">
              <a:buNone/>
            </a:pPr>
            <a:endParaRPr lang="en-US" dirty="0">
              <a:latin typeface="Gill San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5887" y="1447603"/>
            <a:ext cx="69676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FF0000"/>
                </a:solidFill>
                <a:latin typeface="Gill Sans"/>
              </a:rPr>
              <a:t>4. Training and demonstration of postharvest technologies:</a:t>
            </a:r>
          </a:p>
        </p:txBody>
      </p:sp>
      <p:sp>
        <p:nvSpPr>
          <p:cNvPr id="6" name="Rectangle 5"/>
          <p:cNvSpPr/>
          <p:nvPr/>
        </p:nvSpPr>
        <p:spPr>
          <a:xfrm>
            <a:off x="4410466" y="585350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Gill Sans"/>
              </a:rPr>
              <a:t>Hermetic bag storage – “</a:t>
            </a:r>
            <a:r>
              <a:rPr lang="en-US" sz="2000" dirty="0">
                <a:latin typeface="Gill Sans"/>
              </a:rPr>
              <a:t>Open the bag ceremonies” in </a:t>
            </a:r>
            <a:r>
              <a:rPr lang="en-US" sz="2000" dirty="0" err="1">
                <a:latin typeface="Gill Sans"/>
              </a:rPr>
              <a:t>Mbozi</a:t>
            </a:r>
            <a:r>
              <a:rPr lang="en-US" sz="2000" dirty="0">
                <a:latin typeface="Gill Sans"/>
              </a:rPr>
              <a:t> district</a:t>
            </a:r>
          </a:p>
        </p:txBody>
      </p:sp>
      <p:pic>
        <p:nvPicPr>
          <p:cNvPr id="7" name="Content Placeholder 5" descr="C:\Users\User\Pictures\20180212_124017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831697"/>
            <a:ext cx="3240820" cy="1993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User\AppData\Local\Microsoft\Windows\INetCache\Content.Word\20180212_12352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927179"/>
            <a:ext cx="3240820" cy="19045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81706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252256"/>
              </p:ext>
            </p:extLst>
          </p:nvPr>
        </p:nvGraphicFramePr>
        <p:xfrm>
          <a:off x="683568" y="2204864"/>
          <a:ext cx="7632848" cy="37601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2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22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56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73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06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District 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Technology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Number of farmers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Gill Sans"/>
                        </a:rPr>
                        <a:t>Women </a:t>
                      </a:r>
                      <a:endParaRPr lang="en-US" sz="180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Gill Sans"/>
                        </a:rPr>
                        <a:t>Men</a:t>
                      </a:r>
                      <a:endParaRPr lang="en-US" sz="180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Gill Sans"/>
                        </a:rPr>
                        <a:t>youth</a:t>
                      </a:r>
                      <a:endParaRPr lang="en-US" sz="180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551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  <a:latin typeface="Gill Sans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Mbozi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Hermetic storage/ Moisture management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34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10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Gill Sans"/>
                        </a:rPr>
                        <a:t>24</a:t>
                      </a:r>
                      <a:endParaRPr lang="en-US" sz="180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Gill Sans"/>
                        </a:rPr>
                        <a:t>8</a:t>
                      </a:r>
                      <a:endParaRPr lang="en-US" sz="180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0914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Hermetic storage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101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55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46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Gill Sans"/>
                        </a:rPr>
                        <a:t>27</a:t>
                      </a:r>
                      <a:endParaRPr lang="en-US" sz="180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0949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Moisture management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23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8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15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</a:rPr>
                        <a:t>9</a:t>
                      </a: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Gill Sans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Gill Sans"/>
                        </a:rPr>
                        <a:t>158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ill Sans"/>
                        </a:rPr>
                        <a:t>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ill Sans"/>
                        </a:rPr>
                        <a:t>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"/>
                        </a:rPr>
                        <a:t>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effectLst/>
                        <a:latin typeface="Gill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B0F0"/>
                          </a:solidFill>
                          <a:effectLst/>
                          <a:latin typeface="Gill Sans"/>
                        </a:rPr>
                        <a:t>46.2%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B0F0"/>
                          </a:solidFill>
                          <a:effectLst/>
                          <a:latin typeface="Gill Sans"/>
                        </a:rPr>
                        <a:t>53.8%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B0F0"/>
                          </a:solidFill>
                          <a:effectLst/>
                          <a:latin typeface="Gill Sans"/>
                        </a:rPr>
                        <a:t>27.8%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9553" y="1484784"/>
            <a:ext cx="7776863" cy="504056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000" dirty="0">
                <a:solidFill>
                  <a:srgbClr val="FF0000"/>
                </a:solidFill>
                <a:latin typeface="Gill Sans"/>
              </a:rPr>
              <a:t>Numbers …..</a:t>
            </a:r>
          </a:p>
          <a:p>
            <a:pPr marL="342900" lvl="1" indent="0">
              <a:buNone/>
            </a:pPr>
            <a:endParaRPr lang="en-US" dirty="0">
              <a:solidFill>
                <a:srgbClr val="FF0000"/>
              </a:solidFill>
              <a:latin typeface="Gill Sans"/>
            </a:endParaRPr>
          </a:p>
          <a:p>
            <a:pPr marL="685800" lvl="2" indent="0">
              <a:buNone/>
            </a:pPr>
            <a:endParaRPr lang="en-US" sz="2000" dirty="0">
              <a:solidFill>
                <a:srgbClr val="FF0000"/>
              </a:solidFill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517540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340768"/>
            <a:ext cx="9144000" cy="838200"/>
          </a:xfrm>
        </p:spPr>
        <p:txBody>
          <a:bodyPr/>
          <a:lstStyle/>
          <a:p>
            <a:pPr algn="ctr"/>
            <a:r>
              <a:rPr lang="en-GB" dirty="0"/>
              <a:t>Outline</a:t>
            </a:r>
          </a:p>
        </p:txBody>
      </p:sp>
      <p:sp>
        <p:nvSpPr>
          <p:cNvPr id="3" name="Rectangle 2"/>
          <p:cNvSpPr/>
          <p:nvPr/>
        </p:nvSpPr>
        <p:spPr>
          <a:xfrm>
            <a:off x="349184" y="2983592"/>
            <a:ext cx="4078800" cy="23083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Key activities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/>
              <a:t>Targets &amp; number reached</a:t>
            </a:r>
            <a:endParaRPr lang="en-GB" sz="2400" dirty="0"/>
          </a:p>
          <a:p>
            <a:pPr marL="514350" lvl="0" indent="-514350">
              <a:buFont typeface="+mj-lt"/>
              <a:buAutoNum type="arabicPeriod"/>
            </a:pPr>
            <a:r>
              <a:rPr lang="en-US" sz="2400" dirty="0"/>
              <a:t>Key Results</a:t>
            </a:r>
            <a:endParaRPr lang="en-GB" sz="2400" dirty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GB" sz="2400" dirty="0"/>
              <a:t>Partners </a:t>
            </a:r>
            <a:r>
              <a:rPr lang="en-US" sz="2400" dirty="0"/>
              <a:t>&amp; their roles</a:t>
            </a:r>
            <a:endParaRPr lang="en-GB" sz="2400" dirty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/>
              <a:t>Lessons Learned.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459689" y="2420682"/>
            <a:ext cx="4429937" cy="3803476"/>
            <a:chOff x="4459689" y="2420682"/>
            <a:chExt cx="4429937" cy="380347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44670" y="2420682"/>
              <a:ext cx="4344956" cy="380347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045526">
              <a:off x="4765183" y="4929523"/>
              <a:ext cx="848022" cy="14590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4792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2871930"/>
            <a:ext cx="5256584" cy="321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A recipe book on utilization of soybeans for preparation of nutrient-dense foods developed</a:t>
            </a:r>
          </a:p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30 recipes</a:t>
            </a:r>
          </a:p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 Translated into Swahili</a:t>
            </a:r>
          </a:p>
          <a:p>
            <a:pPr marL="342900" indent="-3429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Target group: Households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57" t="812" r="2767" b="1003"/>
          <a:stretch/>
        </p:blipFill>
        <p:spPr>
          <a:xfrm>
            <a:off x="5269351" y="1924406"/>
            <a:ext cx="1822929" cy="2723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79" y="3650895"/>
            <a:ext cx="2004056" cy="28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07504" y="1478970"/>
            <a:ext cx="5400600" cy="946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FF0000"/>
                </a:solidFill>
                <a:latin typeface="Gill Sans"/>
              </a:rPr>
              <a:t>Nutrition: </a:t>
            </a:r>
            <a:r>
              <a:rPr lang="en-US" sz="2400" dirty="0">
                <a:solidFill>
                  <a:srgbClr val="FF0000"/>
                </a:solidFill>
              </a:rPr>
              <a:t>Preliminary TOT on household soybean utilization</a:t>
            </a:r>
            <a:endParaRPr lang="en-GB" sz="2400" dirty="0">
              <a:solidFill>
                <a:srgbClr val="FF0000"/>
              </a:solidFill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6394897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652858"/>
              </p:ext>
            </p:extLst>
          </p:nvPr>
        </p:nvGraphicFramePr>
        <p:xfrm>
          <a:off x="628650" y="2040840"/>
          <a:ext cx="7886699" cy="4414520"/>
        </p:xfrm>
        <a:graphic>
          <a:graphicData uri="http://schemas.openxmlformats.org/drawingml/2006/table">
            <a:tbl>
              <a:tblPr firstRow="1" firstCol="1" bandRow="1"/>
              <a:tblGrid>
                <a:gridCol w="4303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29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4271">
                <a:tc>
                  <a:txBody>
                    <a:bodyPr/>
                    <a:lstStyle/>
                    <a:p>
                      <a:pPr marL="14605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Indicator / Disaggregation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350" marR="304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708C"/>
                    </a:solidFill>
                  </a:tcPr>
                </a:tc>
                <a:tc>
                  <a:txBody>
                    <a:bodyPr/>
                    <a:lstStyle/>
                    <a:p>
                      <a:pPr marL="7366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Target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708C"/>
                    </a:solidFill>
                  </a:tcPr>
                </a:tc>
                <a:tc>
                  <a:txBody>
                    <a:bodyPr/>
                    <a:lstStyle/>
                    <a:p>
                      <a:pPr marL="41275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Q1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708C"/>
                    </a:solidFill>
                  </a:tcPr>
                </a:tc>
                <a:tc>
                  <a:txBody>
                    <a:bodyPr/>
                    <a:lstStyle/>
                    <a:p>
                      <a:pPr marL="2413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Q2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708C"/>
                    </a:solidFill>
                  </a:tcPr>
                </a:tc>
                <a:tc>
                  <a:txBody>
                    <a:bodyPr/>
                    <a:lstStyle/>
                    <a:p>
                      <a:pPr marL="2413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Q3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708C"/>
                    </a:solidFill>
                  </a:tcPr>
                </a:tc>
                <a:tc>
                  <a:txBody>
                    <a:bodyPr/>
                    <a:lstStyle/>
                    <a:p>
                      <a:pPr marL="26035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Q4</a:t>
                      </a:r>
                      <a:endParaRPr lang="en-US" sz="1800" dirty="0">
                        <a:effectLst/>
                        <a:latin typeface="+mn-lt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70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EG.3-1: (4.5.2-13) Number of households benefiting directly from USG interventions (RAA)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2,700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921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 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921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157 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 229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 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6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EG.3.2-1: (4.5.2-7) Number of individuals who have received USG-supported short-term agricultural sector productivity or food security training (RAA) (WOG)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5084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921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 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921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229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 5826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 </a:t>
                      </a:r>
                    </a:p>
                  </a:txBody>
                  <a:tcPr marL="6350" marR="30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0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EG.3.2-4: (4.5.2-11) Number of for-profit private enterprises, producers organizations, water users associations, women's groups, trade and business associations, and community based organizations (CBOs) receiving USG food security related organizational development assistance (RAA) (WOG)</a:t>
                      </a:r>
                    </a:p>
                  </a:txBody>
                  <a:tcPr marL="6350" marR="14605" marT="254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240</a:t>
                      </a:r>
                    </a:p>
                  </a:txBody>
                  <a:tcPr marL="6350" marR="14605" marT="254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508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 </a:t>
                      </a:r>
                    </a:p>
                  </a:txBody>
                  <a:tcPr marL="6350" marR="14605" marT="254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508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04 </a:t>
                      </a:r>
                    </a:p>
                  </a:txBody>
                  <a:tcPr marL="6350" marR="14605" marT="254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508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83 </a:t>
                      </a:r>
                    </a:p>
                  </a:txBody>
                  <a:tcPr marL="6350" marR="14605" marT="254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508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Angsana New"/>
                        </a:rPr>
                        <a:t> </a:t>
                      </a:r>
                    </a:p>
                  </a:txBody>
                  <a:tcPr marL="6350" marR="14605" marT="254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 Placeholder 1"/>
          <p:cNvSpPr txBox="1">
            <a:spLocks noGrp="1"/>
          </p:cNvSpPr>
          <p:nvPr>
            <p:ph type="body" sz="quarter" idx="12"/>
          </p:nvPr>
        </p:nvSpPr>
        <p:spPr>
          <a:xfrm>
            <a:off x="628649" y="1196752"/>
            <a:ext cx="7886699" cy="701833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/>
            <a:r>
              <a:rPr lang="en-US" dirty="0"/>
              <a:t>Targets and number reached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8943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88032" y="764704"/>
            <a:ext cx="7772400" cy="838200"/>
          </a:xfrm>
        </p:spPr>
        <p:txBody>
          <a:bodyPr/>
          <a:lstStyle/>
          <a:p>
            <a:pPr algn="ctr"/>
            <a:r>
              <a:rPr lang="en-GB" dirty="0"/>
              <a:t>Partners </a:t>
            </a:r>
            <a:r>
              <a:rPr lang="en-US" dirty="0"/>
              <a:t>&amp; </a:t>
            </a:r>
            <a:r>
              <a:rPr lang="en-US" dirty="0">
                <a:solidFill>
                  <a:srgbClr val="FF0000"/>
                </a:solidFill>
              </a:rPr>
              <a:t>roles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07504" y="1484784"/>
            <a:ext cx="8928992" cy="5373216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spcBef>
                <a:spcPts val="1200"/>
              </a:spcBef>
              <a:buSzPct val="99000"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Gill Sans"/>
              </a:rPr>
              <a:t>NAFAKA: </a:t>
            </a:r>
            <a:r>
              <a:rPr lang="en-GB" sz="2400" dirty="0">
                <a:solidFill>
                  <a:srgbClr val="FF0000"/>
                </a:solidFill>
                <a:latin typeface="Gill Sans"/>
              </a:rPr>
              <a:t>Implementation</a:t>
            </a:r>
          </a:p>
          <a:p>
            <a:pPr marL="457200" indent="-342900">
              <a:spcBef>
                <a:spcPts val="1200"/>
              </a:spcBef>
              <a:buSzPct val="99000"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Gill Sans"/>
              </a:rPr>
              <a:t>Local Government Authorities: </a:t>
            </a:r>
            <a:r>
              <a:rPr lang="en-GB" sz="2400" dirty="0">
                <a:solidFill>
                  <a:srgbClr val="FF0000"/>
                </a:solidFill>
                <a:latin typeface="Gill Sans"/>
              </a:rPr>
              <a:t>Farmers organization, logistics, extension services</a:t>
            </a:r>
          </a:p>
          <a:p>
            <a:pPr marL="457200" indent="-342900">
              <a:spcBef>
                <a:spcPts val="1200"/>
              </a:spcBef>
              <a:buSzPct val="99000"/>
              <a:buFont typeface="Wingdings" panose="05000000000000000000" pitchFamily="2" charset="2"/>
              <a:buChar char="q"/>
            </a:pPr>
            <a:r>
              <a:rPr lang="en-US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Gill Sans"/>
                <a:cs typeface="Times New Roman" pitchFamily="18" charset="0"/>
              </a:rPr>
              <a:t>COUNSENUTH (Center for Counseling, Nutrition and Health Care): </a:t>
            </a:r>
            <a:r>
              <a:rPr lang="en-US" altLang="en-US" sz="2400" dirty="0">
                <a:solidFill>
                  <a:srgbClr val="FF0000"/>
                </a:solidFill>
                <a:latin typeface="Gill Sans"/>
                <a:cs typeface="Times New Roman" pitchFamily="18" charset="0"/>
              </a:rPr>
              <a:t>Nutrition skills and knowledge – soybean utilization</a:t>
            </a:r>
          </a:p>
          <a:p>
            <a:pPr marL="4572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Gill Sans"/>
              </a:rPr>
              <a:t>Tanzania Bureau of Standards: </a:t>
            </a:r>
            <a:r>
              <a:rPr lang="en-GB" sz="2400" dirty="0">
                <a:solidFill>
                  <a:srgbClr val="FF0000"/>
                </a:solidFill>
                <a:latin typeface="Gill Sans"/>
              </a:rPr>
              <a:t>Training materials, grain standards</a:t>
            </a:r>
          </a:p>
          <a:p>
            <a:pPr marL="4572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Gill Sans"/>
              </a:rPr>
              <a:t>Helvetas</a:t>
            </a: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Gill Sans"/>
              </a:rPr>
              <a:t> Tanzania: </a:t>
            </a:r>
            <a:r>
              <a:rPr lang="en-GB" sz="2400" dirty="0">
                <a:solidFill>
                  <a:srgbClr val="FF0000"/>
                </a:solidFill>
                <a:latin typeface="Gill Sans"/>
              </a:rPr>
              <a:t>Training materials, grain standards</a:t>
            </a:r>
          </a:p>
          <a:p>
            <a:pPr marL="4572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latin typeface="Gill Sans"/>
              </a:rPr>
              <a:t>Postharvest Consult &amp; Capacity Building Co. LTD</a:t>
            </a:r>
            <a:r>
              <a:rPr lang="en-GB" sz="2400" dirty="0">
                <a:solidFill>
                  <a:srgbClr val="FF0000"/>
                </a:solidFill>
                <a:latin typeface="Gill Sans"/>
              </a:rPr>
              <a:t>: Moisture management tool.</a:t>
            </a:r>
            <a:endParaRPr lang="en-GB" sz="2400" dirty="0">
              <a:solidFill>
                <a:schemeClr val="tx1">
                  <a:lumMod val="95000"/>
                  <a:lumOff val="5000"/>
                </a:schemeClr>
              </a:solidFill>
              <a:latin typeface="Gill Sans"/>
            </a:endParaRPr>
          </a:p>
          <a:p>
            <a:pPr marL="457200" indent="-342900">
              <a:spcBef>
                <a:spcPts val="1200"/>
              </a:spcBef>
              <a:buSzPct val="99000"/>
              <a:buFont typeface="Wingdings" panose="05000000000000000000" pitchFamily="2" charset="2"/>
              <a:buChar char="q"/>
            </a:pP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4827297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9552" y="1602904"/>
            <a:ext cx="7772400" cy="3984848"/>
          </a:xfrm>
          <a:noFill/>
        </p:spPr>
        <p:txBody>
          <a:bodyPr/>
          <a:lstStyle/>
          <a:p>
            <a:pPr marL="457200" lvl="0" indent="-342900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endParaRPr lang="en-GB" sz="2400" dirty="0">
              <a:solidFill>
                <a:srgbClr val="7030A0"/>
              </a:solidFill>
              <a:latin typeface="Gill Sans"/>
            </a:endParaRPr>
          </a:p>
          <a:p>
            <a:pPr marL="457200" lvl="0" indent="-342900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7030A0"/>
                </a:solidFill>
                <a:latin typeface="Gill Sans"/>
              </a:rPr>
              <a:t>A to Z Textile Mills Limited</a:t>
            </a:r>
            <a:r>
              <a:rPr lang="en-GB" sz="2400" dirty="0">
                <a:solidFill>
                  <a:prstClr val="black">
                    <a:lumMod val="95000"/>
                    <a:lumOff val="5000"/>
                  </a:prstClr>
                </a:solidFill>
                <a:latin typeface="Gill Sans"/>
              </a:rPr>
              <a:t>: </a:t>
            </a:r>
            <a:r>
              <a:rPr lang="en-GB" sz="2400" dirty="0">
                <a:solidFill>
                  <a:srgbClr val="FF0000"/>
                </a:solidFill>
                <a:latin typeface="Gill Sans"/>
              </a:rPr>
              <a:t>Establishing new channels for supply of hermetic storage bags to the farmers</a:t>
            </a:r>
          </a:p>
          <a:p>
            <a:pPr marL="457200" lvl="0" indent="-342900">
              <a:spcBef>
                <a:spcPts val="1200"/>
              </a:spcBef>
              <a:buClrTx/>
              <a:buSzPct val="99000"/>
              <a:buFont typeface="Wingdings" panose="05000000000000000000" pitchFamily="2" charset="2"/>
              <a:buChar char="q"/>
            </a:pPr>
            <a:r>
              <a:rPr lang="en-US" altLang="en-US" sz="2400" dirty="0">
                <a:solidFill>
                  <a:srgbClr val="7030A0"/>
                </a:solidFill>
                <a:latin typeface="Gill Sans"/>
                <a:cs typeface="Times New Roman" pitchFamily="18" charset="0"/>
              </a:rPr>
              <a:t>Pee </a:t>
            </a:r>
            <a:r>
              <a:rPr lang="en-US" altLang="en-US" sz="2400" dirty="0" err="1">
                <a:solidFill>
                  <a:srgbClr val="7030A0"/>
                </a:solidFill>
                <a:latin typeface="Gill Sans"/>
                <a:cs typeface="Times New Roman" pitchFamily="18" charset="0"/>
              </a:rPr>
              <a:t>Pee</a:t>
            </a:r>
            <a:r>
              <a:rPr lang="en-US" altLang="en-US" sz="2400" dirty="0">
                <a:solidFill>
                  <a:srgbClr val="7030A0"/>
                </a:solidFill>
                <a:latin typeface="Gill Sans"/>
                <a:cs typeface="Times New Roman" pitchFamily="18" charset="0"/>
              </a:rPr>
              <a:t> (T) Ltd – PICS bag manufacturer</a:t>
            </a:r>
            <a:r>
              <a:rPr lang="en-US" altLang="en-US" sz="2400" dirty="0">
                <a:solidFill>
                  <a:prstClr val="black">
                    <a:lumMod val="95000"/>
                    <a:lumOff val="5000"/>
                  </a:prstClr>
                </a:solidFill>
                <a:latin typeface="Gill Sans"/>
                <a:cs typeface="Times New Roman" pitchFamily="18" charset="0"/>
              </a:rPr>
              <a:t>: </a:t>
            </a:r>
            <a:r>
              <a:rPr lang="en-US" altLang="en-US" sz="2400" dirty="0">
                <a:solidFill>
                  <a:srgbClr val="FF0000"/>
                </a:solidFill>
                <a:latin typeface="Gill Sans"/>
                <a:cs typeface="Times New Roman" pitchFamily="18" charset="0"/>
              </a:rPr>
              <a:t>Strengthen hermetic storage bags supply chain</a:t>
            </a:r>
            <a:r>
              <a:rPr lang="en-US" altLang="en-US" sz="2400" dirty="0">
                <a:solidFill>
                  <a:prstClr val="black">
                    <a:lumMod val="95000"/>
                    <a:lumOff val="5000"/>
                  </a:prstClr>
                </a:solidFill>
                <a:latin typeface="Gill Sans"/>
                <a:cs typeface="Times New Roman" pitchFamily="18" charset="0"/>
              </a:rPr>
              <a:t> </a:t>
            </a:r>
          </a:p>
          <a:p>
            <a:pPr marL="457200" indent="-342900">
              <a:spcBef>
                <a:spcPts val="1200"/>
              </a:spcBef>
              <a:buClrTx/>
              <a:buSzPct val="99000"/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7030A0"/>
                </a:solidFill>
                <a:latin typeface="Gill Sans"/>
              </a:rPr>
              <a:t>Poly Machinery: </a:t>
            </a:r>
            <a:r>
              <a:rPr lang="en-GB" sz="2400" dirty="0">
                <a:solidFill>
                  <a:srgbClr val="FF0000"/>
                </a:solidFill>
                <a:latin typeface="Gill Sans"/>
              </a:rPr>
              <a:t>Supply of machines/spare parts and support for maintenance and repair services</a:t>
            </a:r>
          </a:p>
          <a:p>
            <a:pPr marL="457200" lvl="0" indent="-342900">
              <a:spcBef>
                <a:spcPts val="1200"/>
              </a:spcBef>
              <a:buClrTx/>
              <a:buSzPct val="99000"/>
              <a:buFont typeface="Wingdings" panose="05000000000000000000" pitchFamily="2" charset="2"/>
              <a:buChar char="q"/>
            </a:pPr>
            <a:endParaRPr lang="en-GB" sz="2400" dirty="0">
              <a:solidFill>
                <a:prstClr val="black">
                  <a:lumMod val="95000"/>
                  <a:lumOff val="5000"/>
                </a:prstClr>
              </a:solidFill>
              <a:latin typeface="Gill Sans"/>
            </a:endParaRPr>
          </a:p>
          <a:p>
            <a:pPr>
              <a:spcBef>
                <a:spcPts val="1200"/>
              </a:spcBef>
            </a:pPr>
            <a:endParaRPr lang="en-US" dirty="0">
              <a:latin typeface="Gill Sans"/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688032" y="764704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Partners </a:t>
            </a:r>
            <a:r>
              <a:rPr lang="en-US" dirty="0"/>
              <a:t>&amp; </a:t>
            </a:r>
            <a:r>
              <a:rPr lang="en-US" dirty="0">
                <a:solidFill>
                  <a:srgbClr val="FF0000"/>
                </a:solidFill>
              </a:rPr>
              <a:t>roles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982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196752"/>
            <a:ext cx="9144000" cy="838200"/>
          </a:xfrm>
        </p:spPr>
        <p:txBody>
          <a:bodyPr/>
          <a:lstStyle/>
          <a:p>
            <a:pPr marL="0" lvl="0" algn="ctr"/>
            <a:r>
              <a:rPr lang="en-US" dirty="0"/>
              <a:t>Lessons Learned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07504" y="2204864"/>
            <a:ext cx="8928992" cy="4653136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just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Gill Sans"/>
                <a:cs typeface="Times New Roman" panose="02020603050405020304" pitchFamily="18" charset="0"/>
              </a:rPr>
              <a:t>Approaches that worked for scaling of postharvest technologies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latin typeface="Gill Sans"/>
                <a:cs typeface="Times New Roman" panose="02020603050405020304" pitchFamily="18" charset="0"/>
              </a:rPr>
              <a:t>Training of extension officers and PO leaders as farmer trainers worked well but - proper selection is key.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800" dirty="0">
              <a:latin typeface="Gill Sans"/>
              <a:cs typeface="Times New Roman" panose="02020603050405020304" pitchFamily="18" charset="0"/>
            </a:endParaRP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 Training materials for farmers (in addition to trainers materials) should be factored to guarantee accurate information transfer to farmers. 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GB" sz="1000" dirty="0">
              <a:latin typeface="Gill Sans"/>
            </a:endParaRP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Gill Sans"/>
              </a:rPr>
              <a:t>  Train PO leaders on farmers training (short session) 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GB" sz="800" dirty="0">
              <a:latin typeface="Gill Sans"/>
            </a:endParaRPr>
          </a:p>
          <a:p>
            <a:pPr>
              <a:spcBef>
                <a:spcPts val="1200"/>
              </a:spcBef>
            </a:pPr>
            <a:endParaRPr lang="en-US" sz="24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5772837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9552" y="1700808"/>
            <a:ext cx="7772400" cy="838200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573288"/>
            <a:ext cx="6526080" cy="367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740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340768"/>
            <a:ext cx="9144000" cy="838200"/>
          </a:xfrm>
        </p:spPr>
        <p:txBody>
          <a:bodyPr/>
          <a:lstStyle/>
          <a:p>
            <a:pPr algn="ctr"/>
            <a:r>
              <a:rPr lang="en-GB" dirty="0"/>
              <a:t>Introduction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2276872"/>
            <a:ext cx="87849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>
              <a:latin typeface="Gill Sans"/>
            </a:endParaRPr>
          </a:p>
          <a:p>
            <a:r>
              <a:rPr lang="en-US" sz="2400" b="1" dirty="0">
                <a:latin typeface="Gill Sans"/>
              </a:rPr>
              <a:t>Intervention 2: Reduction of food waste and spoilage</a:t>
            </a:r>
          </a:p>
          <a:p>
            <a:endParaRPr lang="en-US" sz="2400" b="1" dirty="0">
              <a:latin typeface="Gill Sans"/>
            </a:endParaRPr>
          </a:p>
          <a:p>
            <a:r>
              <a:rPr lang="en-US" sz="2400" b="1" dirty="0">
                <a:latin typeface="Gill Sans"/>
              </a:rPr>
              <a:t>Intervention 4: </a:t>
            </a:r>
            <a:r>
              <a:rPr lang="en-US" sz="2400" b="1" dirty="0"/>
              <a:t>Capacity building for better scaling</a:t>
            </a:r>
            <a:endParaRPr lang="en-US" sz="2400" dirty="0">
              <a:latin typeface="Gill Sans"/>
            </a:endParaRPr>
          </a:p>
          <a:p>
            <a:endParaRPr lang="en-GB" sz="2400" dirty="0">
              <a:latin typeface="Gill Sans"/>
            </a:endParaRPr>
          </a:p>
          <a:p>
            <a:r>
              <a:rPr lang="en-GB" sz="2400" dirty="0">
                <a:latin typeface="Gill Sans"/>
              </a:rPr>
              <a:t>Introduce and promote post-harvest management technologies for maize and legumes to </a:t>
            </a:r>
            <a:r>
              <a:rPr lang="en-GB" sz="2400" dirty="0">
                <a:solidFill>
                  <a:srgbClr val="FF0000"/>
                </a:solidFill>
                <a:latin typeface="Gill Sans"/>
              </a:rPr>
              <a:t>reduce losses </a:t>
            </a:r>
            <a:r>
              <a:rPr lang="en-GB" sz="2400" dirty="0">
                <a:latin typeface="Gill Sans"/>
              </a:rPr>
              <a:t>and </a:t>
            </a:r>
            <a:r>
              <a:rPr lang="en-GB" sz="2400" dirty="0">
                <a:solidFill>
                  <a:srgbClr val="00B050"/>
                </a:solidFill>
                <a:latin typeface="Gill Sans"/>
              </a:rPr>
              <a:t>bring quality up to market standards</a:t>
            </a:r>
            <a:r>
              <a:rPr lang="en-GB" sz="2400" dirty="0">
                <a:latin typeface="Gill Sans"/>
              </a:rPr>
              <a:t>. </a:t>
            </a:r>
          </a:p>
          <a:p>
            <a:endParaRPr lang="en-GB" sz="2400" dirty="0">
              <a:latin typeface="Gill Sans"/>
            </a:endParaRPr>
          </a:p>
          <a:p>
            <a:endParaRPr lang="en-GB" sz="2400" dirty="0">
              <a:latin typeface="Gill Sans"/>
            </a:endParaRPr>
          </a:p>
          <a:p>
            <a:endParaRPr lang="en-GB" sz="24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093066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708920"/>
            <a:ext cx="7886700" cy="3672408"/>
          </a:xfrm>
        </p:spPr>
        <p:txBody>
          <a:bodyPr>
            <a:normAutofit/>
          </a:bodyPr>
          <a:lstStyle/>
          <a:p>
            <a:pPr marL="571500" lvl="0" indent="-457200">
              <a:buFont typeface="+mj-lt"/>
              <a:buAutoNum type="arabicPeriod"/>
            </a:pPr>
            <a:r>
              <a:rPr lang="en-US" dirty="0"/>
              <a:t>Demonstrate postharvest management technologies </a:t>
            </a:r>
          </a:p>
          <a:p>
            <a:pPr marL="571500" lvl="0" indent="-457200">
              <a:buFont typeface="+mj-lt"/>
              <a:buAutoNum type="arabicPeriod"/>
            </a:pPr>
            <a:endParaRPr lang="en-US" sz="800" dirty="0"/>
          </a:p>
          <a:p>
            <a:pPr marL="571500" lvl="0" indent="-457200">
              <a:buFont typeface="+mj-lt"/>
              <a:buAutoNum type="arabicPeriod"/>
            </a:pPr>
            <a:r>
              <a:rPr lang="en-US" dirty="0"/>
              <a:t>Build capacity on grain quality and techniques for quality control</a:t>
            </a:r>
          </a:p>
          <a:p>
            <a:pPr marL="571500" lvl="0" indent="-457200">
              <a:buFont typeface="+mj-lt"/>
              <a:buAutoNum type="arabicPeriod"/>
            </a:pPr>
            <a:endParaRPr lang="en-US" sz="800" dirty="0"/>
          </a:p>
          <a:p>
            <a:pPr marL="571500" indent="-457200">
              <a:buFont typeface="+mj-lt"/>
              <a:buAutoNum type="arabicPeriod"/>
            </a:pPr>
            <a:r>
              <a:rPr lang="en-US" dirty="0"/>
              <a:t>Conduct a preliminary training on household soybean utilization  </a:t>
            </a:r>
          </a:p>
          <a:p>
            <a:pPr marL="571500" indent="-457200">
              <a:buFont typeface="+mj-lt"/>
              <a:buAutoNum type="arabicPeriod"/>
            </a:pPr>
            <a:endParaRPr lang="en-US" sz="800" dirty="0"/>
          </a:p>
          <a:p>
            <a:pPr marL="571500" indent="-457200">
              <a:buFont typeface="+mj-lt"/>
              <a:buAutoNum type="arabicPeriod"/>
            </a:pPr>
            <a:r>
              <a:rPr lang="en-US" dirty="0"/>
              <a:t>Link VBAAs/ producer organizations to input suppliers &gt;&gt; accelerate delivery and uptake of postharvest technologies.</a:t>
            </a:r>
          </a:p>
          <a:p>
            <a:pPr marL="571500" lvl="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0" y="1340768"/>
            <a:ext cx="9144000" cy="838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400" dirty="0">
                <a:latin typeface="Gill Sans"/>
              </a:rPr>
              <a:t>Activities 2017/18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259278"/>
            <a:ext cx="6840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Gill Sans"/>
              </a:rPr>
              <a:t>Reduction of food waste and spoilage</a:t>
            </a:r>
          </a:p>
        </p:txBody>
      </p:sp>
    </p:spTree>
    <p:extLst>
      <p:ext uri="{BB962C8B-B14F-4D97-AF65-F5344CB8AC3E}">
        <p14:creationId xmlns:p14="http://schemas.microsoft.com/office/powerpoint/2010/main" val="425352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32856"/>
            <a:ext cx="7886700" cy="3168352"/>
          </a:xfr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Situation &amp; context analysis -</a:t>
            </a:r>
            <a:r>
              <a:rPr lang="en-US" dirty="0"/>
              <a:t> training needs assessments </a:t>
            </a:r>
          </a:p>
          <a:p>
            <a:pPr marL="571500" indent="-457200">
              <a:buFont typeface="+mj-lt"/>
              <a:buAutoNum type="arabicPeriod" startAt="6"/>
            </a:pPr>
            <a:r>
              <a:rPr lang="en-US" dirty="0"/>
              <a:t>Quick scan surveys to understand current knowledge and training needs of farmers on grain standards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Prepare training materials</a:t>
            </a:r>
          </a:p>
          <a:p>
            <a:pPr marL="571500" lvl="0" indent="-457200">
              <a:buFont typeface="+mj-lt"/>
              <a:buAutoNum type="arabicPeriod" startAt="7"/>
            </a:pPr>
            <a:r>
              <a:rPr lang="en-US" dirty="0"/>
              <a:t>Reference manuals for grain standards, sampling &amp; quality assessment.</a:t>
            </a:r>
          </a:p>
          <a:p>
            <a:pPr marL="571500" lvl="0" indent="-457200">
              <a:buFont typeface="+mj-lt"/>
              <a:buAutoNum type="arabicPeriod" startAt="7"/>
            </a:pPr>
            <a:r>
              <a:rPr lang="en-US" dirty="0"/>
              <a:t>Reference materials on postharvest aflatoxin management. </a:t>
            </a:r>
          </a:p>
          <a:p>
            <a:pPr marL="571500" lvl="0" indent="-457200">
              <a:buFont typeface="+mj-lt"/>
              <a:buAutoNum type="arabicPeriod" startAt="7"/>
            </a:pPr>
            <a:r>
              <a:rPr lang="en-US" dirty="0"/>
              <a:t>Prepare, translate and pre-test soybean recipe book</a:t>
            </a:r>
          </a:p>
          <a:p>
            <a:endParaRPr lang="en-US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0" y="1340768"/>
            <a:ext cx="9144000" cy="838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400" dirty="0">
                <a:latin typeface="Gill Sans"/>
              </a:rPr>
              <a:t>Activities 2017/18</a:t>
            </a:r>
          </a:p>
        </p:txBody>
      </p:sp>
      <p:sp>
        <p:nvSpPr>
          <p:cNvPr id="6" name="Rectangle 5"/>
          <p:cNvSpPr/>
          <p:nvPr/>
        </p:nvSpPr>
        <p:spPr>
          <a:xfrm>
            <a:off x="2543527" y="6196662"/>
            <a:ext cx="404469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ill Sans"/>
              </a:rPr>
              <a:t>Capacity building for better scaling</a:t>
            </a:r>
            <a:endParaRPr lang="en-US" dirty="0">
              <a:solidFill>
                <a:srgbClr val="FF0000"/>
              </a:solidFill>
              <a:latin typeface="Gill Sans"/>
            </a:endParaRPr>
          </a:p>
        </p:txBody>
      </p:sp>
      <p:sp>
        <p:nvSpPr>
          <p:cNvPr id="8" name="Striped Right Arrow 7"/>
          <p:cNvSpPr/>
          <p:nvPr/>
        </p:nvSpPr>
        <p:spPr>
          <a:xfrm rot="5400000">
            <a:off x="4227638" y="5486744"/>
            <a:ext cx="688723" cy="524381"/>
          </a:xfrm>
          <a:prstGeom prst="stripedRightArrow">
            <a:avLst>
              <a:gd name="adj1" fmla="val 4082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40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276872"/>
            <a:ext cx="7380312" cy="504056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000" dirty="0">
                <a:solidFill>
                  <a:srgbClr val="FF0000"/>
                </a:solidFill>
                <a:latin typeface="Gill Sans"/>
              </a:rPr>
              <a:t>1. Situation analysis: Farmers’ knowledge of maize/ rice quality  </a:t>
            </a:r>
          </a:p>
          <a:p>
            <a:pPr lvl="1"/>
            <a:endParaRPr lang="en-US" dirty="0">
              <a:solidFill>
                <a:srgbClr val="FF0000"/>
              </a:solidFill>
              <a:latin typeface="Gill Sans"/>
            </a:endParaRPr>
          </a:p>
          <a:p>
            <a:pPr marL="342900" lvl="1" indent="0">
              <a:buNone/>
            </a:pPr>
            <a:endParaRPr lang="en-US" dirty="0">
              <a:solidFill>
                <a:srgbClr val="FF0000"/>
              </a:solidFill>
              <a:latin typeface="Gill Sans"/>
            </a:endParaRPr>
          </a:p>
          <a:p>
            <a:pPr lvl="1"/>
            <a:endParaRPr lang="en-US" dirty="0">
              <a:solidFill>
                <a:srgbClr val="FF0000"/>
              </a:solidFill>
              <a:latin typeface="Gill Sans"/>
            </a:endParaRPr>
          </a:p>
          <a:p>
            <a:pPr marL="685800" lvl="2" indent="0">
              <a:buNone/>
            </a:pPr>
            <a:endParaRPr lang="en-US" sz="2000" dirty="0">
              <a:solidFill>
                <a:srgbClr val="FF0000"/>
              </a:solidFill>
              <a:latin typeface="Gill Sans"/>
            </a:endParaRPr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0" y="1340768"/>
            <a:ext cx="9144000" cy="838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400" dirty="0">
                <a:latin typeface="Gill Sans"/>
              </a:rPr>
              <a:t>Accomplishments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057238"/>
              </p:ext>
            </p:extLst>
          </p:nvPr>
        </p:nvGraphicFramePr>
        <p:xfrm>
          <a:off x="611559" y="2878832"/>
          <a:ext cx="7704856" cy="2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315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District: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Iringa rural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Mbozi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Kilolo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Mbarali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Mvomero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Total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Villages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32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15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Farmer (M)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18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114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50%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Farmer (F)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88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38%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15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Trader (M)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10%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Trader (F)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2%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(Total)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45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46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38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51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49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229</a:t>
                      </a:r>
                      <a:endParaRPr lang="en-US" sz="1800" b="1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15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Youth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15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13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62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27%</a:t>
                      </a:r>
                      <a:endParaRPr lang="en-US" sz="1800" b="1" i="0" u="none" strike="noStrike" dirty="0">
                        <a:solidFill>
                          <a:srgbClr val="7030A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152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1555" y="1556792"/>
            <a:ext cx="8316416" cy="504056"/>
          </a:xfrm>
        </p:spPr>
        <p:txBody>
          <a:bodyPr>
            <a:normAutofit/>
          </a:bodyPr>
          <a:lstStyle/>
          <a:p>
            <a:r>
              <a:rPr lang="en-US" dirty="0"/>
              <a:t>Farmers treat grain for </a:t>
            </a:r>
            <a:r>
              <a:rPr lang="en-US" dirty="0">
                <a:solidFill>
                  <a:srgbClr val="7030A0"/>
                </a:solidFill>
              </a:rPr>
              <a:t>home-use</a:t>
            </a:r>
            <a:r>
              <a:rPr lang="en-US" dirty="0"/>
              <a:t> and </a:t>
            </a:r>
            <a:r>
              <a:rPr lang="en-US" dirty="0">
                <a:solidFill>
                  <a:srgbClr val="00B050"/>
                </a:solidFill>
              </a:rPr>
              <a:t>sale</a:t>
            </a:r>
            <a:r>
              <a:rPr lang="en-US" dirty="0"/>
              <a:t> differently</a:t>
            </a:r>
          </a:p>
          <a:p>
            <a:pPr marL="342900" lvl="1" indent="0">
              <a:buNone/>
            </a:pPr>
            <a:endParaRPr lang="en-US" dirty="0"/>
          </a:p>
          <a:p>
            <a:pPr marL="685800" lvl="2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71600" y="5517231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Maize stored for sale two times likely to be treated with insecticides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0000"/>
                </a:solidFill>
              </a:rPr>
              <a:t>Maize intended for home consumption was likely to be cleaner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75439488"/>
              </p:ext>
            </p:extLst>
          </p:nvPr>
        </p:nvGraphicFramePr>
        <p:xfrm>
          <a:off x="827584" y="2204864"/>
          <a:ext cx="7200800" cy="3443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4570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1555" y="1556792"/>
            <a:ext cx="8316416" cy="504056"/>
          </a:xfrm>
        </p:spPr>
        <p:txBody>
          <a:bodyPr>
            <a:normAutofit/>
          </a:bodyPr>
          <a:lstStyle/>
          <a:p>
            <a:r>
              <a:rPr lang="en-US" dirty="0"/>
              <a:t>Storage inspection by farmers limited </a:t>
            </a:r>
          </a:p>
          <a:p>
            <a:pPr marL="342900" lvl="1" indent="0">
              <a:buNone/>
            </a:pPr>
            <a:endParaRPr lang="en-US" dirty="0"/>
          </a:p>
          <a:p>
            <a:pPr marL="685800" lvl="2" indent="0">
              <a:buNone/>
            </a:pPr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121927298"/>
              </p:ext>
            </p:extLst>
          </p:nvPr>
        </p:nvGraphicFramePr>
        <p:xfrm>
          <a:off x="1127375" y="2276872"/>
          <a:ext cx="698477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/>
          <p:cNvSpPr/>
          <p:nvPr/>
        </p:nvSpPr>
        <p:spPr>
          <a:xfrm>
            <a:off x="1187624" y="5949280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94.6% of maize farmers and 91% of rice farmers not aware of any formal quality specification or grading systems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80112" y="2852936"/>
            <a:ext cx="3168352" cy="7386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Farmers worried most by presence of insects or rodents and not so much the damage they cause!</a:t>
            </a:r>
          </a:p>
        </p:txBody>
      </p:sp>
      <p:sp>
        <p:nvSpPr>
          <p:cNvPr id="3" name="Oval 2"/>
          <p:cNvSpPr/>
          <p:nvPr/>
        </p:nvSpPr>
        <p:spPr>
          <a:xfrm>
            <a:off x="3923928" y="2780928"/>
            <a:ext cx="101987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210655">
            <a:off x="4969754" y="3011012"/>
            <a:ext cx="564306" cy="72221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91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686752147"/>
              </p:ext>
            </p:extLst>
          </p:nvPr>
        </p:nvGraphicFramePr>
        <p:xfrm>
          <a:off x="1187624" y="1988840"/>
          <a:ext cx="633670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755576" y="3356992"/>
            <a:ext cx="7704856" cy="0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80521" y="3651432"/>
            <a:ext cx="1145850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Low concern  for quality!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494" y="2800942"/>
            <a:ext cx="731876" cy="731876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9954" y="1489684"/>
            <a:ext cx="8316416" cy="504056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Gill Sans"/>
              </a:rPr>
              <a:t>Concern for quality by aggregators and traders is low</a:t>
            </a:r>
          </a:p>
          <a:p>
            <a:pPr marL="685800" lvl="2" indent="0">
              <a:buNone/>
            </a:pPr>
            <a:endParaRPr lang="en-US" sz="20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83863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5756</TotalTime>
  <Words>1101</Words>
  <Application>Microsoft Macintosh PowerPoint</Application>
  <PresentationFormat>On-screen Show (4:3)</PresentationFormat>
  <Paragraphs>308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Angsana New</vt:lpstr>
      <vt:lpstr>Arial</vt:lpstr>
      <vt:lpstr>Calibri</vt:lpstr>
      <vt:lpstr>Gill Sans</vt:lpstr>
      <vt:lpstr>Times New Roman</vt:lpstr>
      <vt:lpstr>Wingdings</vt:lpstr>
      <vt:lpstr>AfricaRISING_presentation_template_Global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Accomplished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Audifas</dc:creator>
  <cp:lastModifiedBy>Jonathan Odhong', IITA</cp:lastModifiedBy>
  <cp:revision>237</cp:revision>
  <dcterms:created xsi:type="dcterms:W3CDTF">2017-06-12T17:46:54Z</dcterms:created>
  <dcterms:modified xsi:type="dcterms:W3CDTF">2018-07-06T05:39:17Z</dcterms:modified>
</cp:coreProperties>
</file>